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81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367" r:id="rId21"/>
    <p:sldId id="279" r:id="rId22"/>
    <p:sldId id="280" r:id="rId23"/>
    <p:sldId id="290" r:id="rId24"/>
    <p:sldId id="363" r:id="rId25"/>
    <p:sldId id="368" r:id="rId26"/>
    <p:sldId id="364" r:id="rId27"/>
    <p:sldId id="362" r:id="rId28"/>
    <p:sldId id="291" r:id="rId29"/>
    <p:sldId id="292" r:id="rId30"/>
    <p:sldId id="366" r:id="rId31"/>
    <p:sldId id="293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6" r:id="rId41"/>
    <p:sldId id="307" r:id="rId42"/>
    <p:sldId id="310" r:id="rId43"/>
    <p:sldId id="311" r:id="rId44"/>
    <p:sldId id="313" r:id="rId45"/>
    <p:sldId id="312" r:id="rId46"/>
    <p:sldId id="314" r:id="rId47"/>
    <p:sldId id="315" r:id="rId48"/>
    <p:sldId id="316" r:id="rId49"/>
    <p:sldId id="317" r:id="rId50"/>
    <p:sldId id="318" r:id="rId51"/>
    <p:sldId id="319" r:id="rId52"/>
    <p:sldId id="349" r:id="rId53"/>
    <p:sldId id="305" r:id="rId54"/>
    <p:sldId id="361" r:id="rId55"/>
    <p:sldId id="326" r:id="rId56"/>
    <p:sldId id="347" r:id="rId57"/>
    <p:sldId id="327" r:id="rId58"/>
    <p:sldId id="328" r:id="rId59"/>
    <p:sldId id="329" r:id="rId60"/>
    <p:sldId id="330" r:id="rId61"/>
    <p:sldId id="331" r:id="rId62"/>
    <p:sldId id="356" r:id="rId63"/>
    <p:sldId id="355" r:id="rId64"/>
    <p:sldId id="352" r:id="rId65"/>
    <p:sldId id="353" r:id="rId66"/>
    <p:sldId id="354" r:id="rId67"/>
    <p:sldId id="372" r:id="rId68"/>
    <p:sldId id="373" r:id="rId69"/>
    <p:sldId id="374" r:id="rId70"/>
    <p:sldId id="375" r:id="rId71"/>
    <p:sldId id="377" r:id="rId72"/>
    <p:sldId id="378" r:id="rId73"/>
    <p:sldId id="379" r:id="rId74"/>
    <p:sldId id="380" r:id="rId75"/>
    <p:sldId id="381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448" r:id="rId85"/>
    <p:sldId id="405" r:id="rId86"/>
    <p:sldId id="394" r:id="rId87"/>
    <p:sldId id="395" r:id="rId8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na" initials="I" lastIdx="5" clrIdx="0">
    <p:extLst>
      <p:ext uri="{19B8F6BF-5375-455C-9EA6-DF929625EA0E}">
        <p15:presenceInfo xmlns:p15="http://schemas.microsoft.com/office/powerpoint/2012/main" userId="Ir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2T20:59:48.242" idx="2">
    <p:pos x="10" y="10"/>
    <p:text>арабы пишут вправа налево и поэтому для них ступеньки вниз, а мы слева направо, поэтому вверх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3T22:19:26.064" idx="1">
    <p:pos x="10" y="10"/>
    <p:text>у обычных кремниевых матриц цифровых фотоаппаратов спектральная чувствительность гораздо шире, чем у человеческого глаза (видимый и ближний ИК-диапазон), что позволяет им фиксировать невидимое нам излучение.
Поэтому для того, чтобы отсекать инфракрасный диапазон, в бытовых фотоаппаратах перед матрицей ставят ИК-фильтры.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79316-8E4A-4051-AD91-7BF02BDF23C8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24144-A9F7-4DDE-889E-83C2FD0AB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47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smtClean="0">
                <a:latin typeface="Arial" pitchFamily="34" charset="0"/>
                <a:cs typeface="Arial" pitchFamily="34" charset="0"/>
              </a:rPr>
              <a:t>Формальное определение.</a:t>
            </a:r>
          </a:p>
        </p:txBody>
      </p:sp>
    </p:spTree>
    <p:extLst>
      <p:ext uri="{BB962C8B-B14F-4D97-AF65-F5344CB8AC3E}">
        <p14:creationId xmlns:p14="http://schemas.microsoft.com/office/powerpoint/2010/main" val="366210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D61632-9AAE-439A-86D9-9BD0C9542DA0}" type="slidenum">
              <a:rPr lang="ru-RU" smtClean="0">
                <a:latin typeface="Arial" pitchFamily="34" charset="0"/>
                <a:cs typeface="Arial" pitchFamily="34" charset="0"/>
              </a:rPr>
              <a:pPr/>
              <a:t>71</a:t>
            </a:fld>
            <a:endParaRPr lang="ru-RU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5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D9EB2-20BF-4853-A313-0DCB9221FE01}" type="slidenum">
              <a:rPr lang="ru-RU" smtClean="0">
                <a:latin typeface="Arial" pitchFamily="34" charset="0"/>
                <a:cs typeface="Arial" pitchFamily="34" charset="0"/>
              </a:rPr>
              <a:pPr/>
              <a:t>72</a:t>
            </a:fld>
            <a:endParaRPr lang="ru-RU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 smtClean="0">
                <a:latin typeface="Arial" pitchFamily="34" charset="0"/>
                <a:cs typeface="Arial" pitchFamily="34" charset="0"/>
              </a:rPr>
              <a:t>Объяснить толком про нелинейность, убрать дубль</a:t>
            </a:r>
          </a:p>
        </p:txBody>
      </p:sp>
    </p:spTree>
    <p:extLst>
      <p:ext uri="{BB962C8B-B14F-4D97-AF65-F5344CB8AC3E}">
        <p14:creationId xmlns:p14="http://schemas.microsoft.com/office/powerpoint/2010/main" val="415260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C5B68C-8ECA-439A-AB15-B69C604FAFD4}" type="slidenum">
              <a:rPr lang="ru-RU" smtClean="0">
                <a:latin typeface="Arial" pitchFamily="34" charset="0"/>
                <a:cs typeface="Arial" pitchFamily="34" charset="0"/>
              </a:rPr>
              <a:pPr/>
              <a:t>78</a:t>
            </a:fld>
            <a:endParaRPr lang="ru-RU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ru-RU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768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93875-F25D-4716-8855-9E1CFADFB409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28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3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82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15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78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7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1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11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3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1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4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743F3-AD54-4DBB-8BEE-D08D753F7767}" type="datetimeFigureOut">
              <a:rPr lang="ru-RU" smtClean="0"/>
              <a:t>02.09.2023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2D4C3-C6B9-4996-B851-277B321122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71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ktorium.tv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yandex/blog/251161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post/244507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Введение в компьютерное зрение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05896" y="5727552"/>
            <a:ext cx="4929051" cy="890963"/>
          </a:xfrm>
        </p:spPr>
        <p:txBody>
          <a:bodyPr>
            <a:normAutofit/>
          </a:bodyPr>
          <a:lstStyle/>
          <a:p>
            <a:pPr algn="r"/>
            <a:r>
              <a:rPr lang="ru-RU" sz="1200" dirty="0" smtClean="0"/>
              <a:t>В презентации используются материалы лекций Антона </a:t>
            </a:r>
            <a:r>
              <a:rPr lang="ru-RU" sz="1200" dirty="0" err="1" smtClean="0"/>
              <a:t>Конушина</a:t>
            </a:r>
            <a:r>
              <a:rPr lang="ru-RU" sz="1200" dirty="0" smtClean="0"/>
              <a:t> по предмету «Компьютерное зрение» на Факультете вычислительной математики и кибернетики МГУ </a:t>
            </a:r>
          </a:p>
          <a:p>
            <a:pPr algn="r"/>
            <a:r>
              <a:rPr lang="ru-RU" sz="1200" dirty="0" smtClean="0"/>
              <a:t>источник </a:t>
            </a:r>
            <a:r>
              <a:rPr lang="en-US" sz="1200" dirty="0" smtClean="0">
                <a:hlinkClick r:id="rId2"/>
              </a:rPr>
              <a:t>www.lektorium.tv</a:t>
            </a:r>
            <a:endParaRPr lang="ru-RU" sz="1200" dirty="0" smtClean="0"/>
          </a:p>
          <a:p>
            <a:pPr algn="r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993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Зрение… принятые названия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96643" y="1084323"/>
            <a:ext cx="11173685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Фотограмметрия (</a:t>
            </a:r>
            <a:r>
              <a:rPr lang="ru-RU" sz="2400" b="1" dirty="0" err="1" smtClean="0"/>
              <a:t>Photogrammetry</a:t>
            </a:r>
            <a:r>
              <a:rPr lang="ru-RU" sz="2400" b="1" dirty="0" smtClean="0"/>
              <a:t>)  </a:t>
            </a:r>
            <a:r>
              <a:rPr lang="ru-RU" sz="2400" dirty="0" smtClean="0"/>
              <a:t>(геодезия)</a:t>
            </a:r>
          </a:p>
          <a:p>
            <a:r>
              <a:rPr lang="ru-RU" sz="2400" dirty="0" smtClean="0"/>
              <a:t>Исторически измерение расстояний между объектами по 2D изображениям</a:t>
            </a:r>
          </a:p>
          <a:p>
            <a:pPr>
              <a:spcBef>
                <a:spcPts val="600"/>
              </a:spcBef>
            </a:pPr>
            <a:r>
              <a:rPr lang="ru-RU" sz="2400" b="1" dirty="0" smtClean="0"/>
              <a:t>Компьютерное зрение (</a:t>
            </a:r>
            <a:r>
              <a:rPr lang="ru-RU" sz="2400" b="1" dirty="0" err="1" smtClean="0"/>
              <a:t>Сomputer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vision</a:t>
            </a:r>
            <a:r>
              <a:rPr lang="ru-RU" sz="2400" b="1" dirty="0" smtClean="0"/>
              <a:t>) </a:t>
            </a:r>
          </a:p>
          <a:p>
            <a:r>
              <a:rPr lang="ru-RU" sz="2400" dirty="0" smtClean="0"/>
              <a:t>Изначально </a:t>
            </a:r>
            <a:r>
              <a:rPr lang="ru-RU" sz="2400" dirty="0" err="1" smtClean="0"/>
              <a:t>востановление</a:t>
            </a:r>
            <a:r>
              <a:rPr lang="ru-RU" sz="2400" dirty="0" smtClean="0"/>
              <a:t> 3д структуры по 2д изображениям, сейчас шире, как </a:t>
            </a:r>
            <a:r>
              <a:rPr lang="ru-RU" sz="2400" i="1" dirty="0" smtClean="0">
                <a:solidFill>
                  <a:srgbClr val="002060"/>
                </a:solidFill>
              </a:rPr>
              <a:t>принятие решений о физических объектах, основываясь на их изображениях </a:t>
            </a:r>
          </a:p>
          <a:p>
            <a:pPr>
              <a:spcBef>
                <a:spcPts val="600"/>
              </a:spcBef>
            </a:pPr>
            <a:r>
              <a:rPr lang="ru-RU" sz="2400" b="1" dirty="0"/>
              <a:t>Машинное</a:t>
            </a:r>
            <a:r>
              <a:rPr lang="ru-RU" sz="2400" b="1" dirty="0" smtClean="0"/>
              <a:t> зрение (</a:t>
            </a:r>
            <a:r>
              <a:rPr lang="ru-RU" sz="2400" b="1" dirty="0" err="1" smtClean="0"/>
              <a:t>Мachine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vision</a:t>
            </a:r>
            <a:r>
              <a:rPr lang="ru-RU" sz="2400" b="1" dirty="0" smtClean="0"/>
              <a:t>) </a:t>
            </a:r>
          </a:p>
          <a:p>
            <a:r>
              <a:rPr lang="ru-RU" sz="2400" dirty="0" smtClean="0"/>
              <a:t>Обычно понимается как решение промышленных, производственных задач</a:t>
            </a:r>
          </a:p>
          <a:p>
            <a:pPr>
              <a:spcBef>
                <a:spcPts val="600"/>
              </a:spcBef>
            </a:pPr>
            <a:r>
              <a:rPr lang="ru-RU" sz="2400" b="1" dirty="0" smtClean="0"/>
              <a:t>Обработка изображений (</a:t>
            </a:r>
            <a:r>
              <a:rPr lang="ru-RU" sz="2400" b="1" dirty="0" err="1" smtClean="0"/>
              <a:t>Image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processing</a:t>
            </a:r>
            <a:r>
              <a:rPr lang="ru-RU" sz="2400" b="1" dirty="0" smtClean="0"/>
              <a:t>) </a:t>
            </a:r>
          </a:p>
          <a:p>
            <a:r>
              <a:rPr lang="ru-RU" sz="2400" dirty="0" smtClean="0"/>
              <a:t>На входе и выходе изображение </a:t>
            </a:r>
          </a:p>
          <a:p>
            <a:pPr>
              <a:spcBef>
                <a:spcPts val="600"/>
              </a:spcBef>
            </a:pPr>
            <a:r>
              <a:rPr lang="ru-RU" sz="2400" b="1" dirty="0" smtClean="0"/>
              <a:t>Анализ изображений (</a:t>
            </a:r>
            <a:r>
              <a:rPr lang="ru-RU" sz="2400" b="1" dirty="0" err="1" smtClean="0"/>
              <a:t>Image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analysis</a:t>
            </a:r>
            <a:r>
              <a:rPr lang="ru-RU" sz="2400" b="1" dirty="0" smtClean="0"/>
              <a:t>) </a:t>
            </a:r>
          </a:p>
          <a:p>
            <a:r>
              <a:rPr lang="ru-RU" sz="2400" dirty="0" smtClean="0"/>
              <a:t>Фокусируется на работе с 2D изображениями </a:t>
            </a:r>
          </a:p>
          <a:p>
            <a:pPr>
              <a:spcBef>
                <a:spcPts val="600"/>
              </a:spcBef>
            </a:pPr>
            <a:r>
              <a:rPr lang="ru-RU" sz="2400" b="1" dirty="0" smtClean="0"/>
              <a:t>Распознавание образов (</a:t>
            </a:r>
            <a:r>
              <a:rPr lang="ru-RU" sz="2400" b="1" dirty="0" err="1" smtClean="0"/>
              <a:t>Pattern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recognition</a:t>
            </a:r>
            <a:r>
              <a:rPr lang="ru-RU" sz="2400" b="1" dirty="0" smtClean="0"/>
              <a:t>) </a:t>
            </a:r>
          </a:p>
          <a:p>
            <a:r>
              <a:rPr lang="ru-RU" sz="2400" dirty="0" smtClean="0"/>
              <a:t>Распознавание, обучение на абстрактных числовых величинах, полученных в том числе и из изображений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96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Почему зрение это сложно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75701" y="886400"/>
            <a:ext cx="997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/>
              <a:t> 25+% мозга человека отвечает за зрение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/>
              <a:t>Неоднозначность интерпретации</a:t>
            </a:r>
            <a:endParaRPr lang="ru-RU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/>
              <a:t>«ИИ-полная» задача – решение задачи зрения на уровне человека равносильно решению задачи искусственного интеллекта  </a:t>
            </a:r>
          </a:p>
          <a:p>
            <a:r>
              <a:rPr lang="ru-RU" sz="2400" dirty="0" smtClean="0"/>
              <a:t> </a:t>
            </a:r>
            <a:endParaRPr lang="ru-RU" sz="2400" dirty="0"/>
          </a:p>
        </p:txBody>
      </p:sp>
      <p:pic>
        <p:nvPicPr>
          <p:cNvPr id="3074" name="Picture 2" descr="https://habrastorage.org/r/w1560/files/50a/00c/a6a/50a00ca6acd14af8b94b3e5901ea35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49" y="2437534"/>
            <a:ext cx="9487066" cy="352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5701" y="5958696"/>
            <a:ext cx="11303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Наш </a:t>
            </a:r>
            <a:r>
              <a:rPr lang="ru-RU" sz="2400" dirty="0"/>
              <a:t>мозг </a:t>
            </a:r>
            <a:r>
              <a:rPr lang="ru-RU" sz="2400" dirty="0" smtClean="0"/>
              <a:t>склонен </a:t>
            </a:r>
            <a:r>
              <a:rPr lang="ru-RU" sz="2400" dirty="0"/>
              <a:t>видеть то, что мы хотим видеть, а как научить такому же компьютер — открытый вопрос.</a:t>
            </a:r>
          </a:p>
        </p:txBody>
      </p:sp>
    </p:spTree>
    <p:extLst>
      <p:ext uri="{BB962C8B-B14F-4D97-AF65-F5344CB8AC3E}">
        <p14:creationId xmlns:p14="http://schemas.microsoft.com/office/powerpoint/2010/main" val="17581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Точка наблюдения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51" y="1556965"/>
            <a:ext cx="3740400" cy="42356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13" y="1611098"/>
            <a:ext cx="31718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Освещенность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30" y="1660946"/>
            <a:ext cx="95059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Масштаб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94" y="214603"/>
            <a:ext cx="351826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Деформация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5" y="1044542"/>
            <a:ext cx="10039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Перекрытие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32" y="995751"/>
            <a:ext cx="87915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Маскировка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44" y="1344580"/>
            <a:ext cx="8048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Движение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38" y="1042792"/>
            <a:ext cx="88582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Внутриклассовая изменчивость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7" y="1128917"/>
            <a:ext cx="9541523" cy="5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Задача компьютерного зрения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774435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0183"/>
          <a:stretch/>
        </p:blipFill>
        <p:spPr>
          <a:xfrm>
            <a:off x="326571" y="1604865"/>
            <a:ext cx="10942386" cy="5177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458" y="1054891"/>
            <a:ext cx="932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Научить компьютер понимать, что изображено.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131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4003" y="273339"/>
            <a:ext cx="9840643" cy="620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Контекст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65" y="1652102"/>
            <a:ext cx="8695195" cy="39742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05" y="2404869"/>
            <a:ext cx="12096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8761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Контекст и локальная неоднозначность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52" y="1114425"/>
            <a:ext cx="8343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Выводы: </a:t>
            </a:r>
            <a:r>
              <a:rPr lang="ru-RU" sz="3600" dirty="0"/>
              <a:t>з</a:t>
            </a:r>
            <a:r>
              <a:rPr lang="ru-RU" sz="3600" dirty="0" smtClean="0"/>
              <a:t>рение изначально нечеткая задача</a:t>
            </a:r>
          </a:p>
          <a:p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54423" y="1070391"/>
            <a:ext cx="10744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/>
              <a:t>Одно </a:t>
            </a:r>
            <a:r>
              <a:rPr lang="ru-RU" sz="2800" dirty="0"/>
              <a:t>и то же 2D изображение </a:t>
            </a:r>
            <a:r>
              <a:rPr lang="ru-RU" sz="2800" dirty="0" smtClean="0"/>
              <a:t>может отображать разные 3D сцены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/>
              <a:t>Необходимы априорные знания о структуре и свойствах мира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/>
              <a:t>Нам нужно сопоставлять наблюдения и априорные знания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57" y="2780145"/>
            <a:ext cx="6422423" cy="37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habrastorage.org/r/w1560/files/010/06b/937/01006b9373f9454bac7121ccde51e17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6"/>
          <a:stretch/>
        </p:blipFill>
        <p:spPr bwMode="auto">
          <a:xfrm>
            <a:off x="1161059" y="320340"/>
            <a:ext cx="9804324" cy="584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53921"/>
          <a:stretch/>
        </p:blipFill>
        <p:spPr>
          <a:xfrm>
            <a:off x="1184725" y="1899029"/>
            <a:ext cx="10342258" cy="3772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34327" y="489527"/>
            <a:ext cx="690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Оптические иллюзии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1907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abrastorage.org/r/w1560/files/92e/a23/185/92ea231853944fa29a68fceae6ed3b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7" r="11573" b="30506"/>
          <a:stretch/>
        </p:blipFill>
        <p:spPr bwMode="auto">
          <a:xfrm>
            <a:off x="547321" y="931289"/>
            <a:ext cx="11057488" cy="5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135418" y="3768436"/>
            <a:ext cx="486756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2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r/w1560/files/aca/5fc/439/aca5fc43942c471d949cd33e26ee89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5"/>
          <a:stretch/>
        </p:blipFill>
        <p:spPr bwMode="auto">
          <a:xfrm>
            <a:off x="1147615" y="203201"/>
            <a:ext cx="9784995" cy="62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0873" y="203201"/>
            <a:ext cx="507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https://habr.com/ru/company/yandex/blog/251161</a:t>
            </a:r>
            <a:r>
              <a:rPr lang="en-US" sz="1400" dirty="0" smtClean="0">
                <a:hlinkClick r:id="rId3"/>
              </a:rPr>
              <a:t>/</a:t>
            </a:r>
            <a:endParaRPr lang="ru-RU" sz="1400" dirty="0" smtClean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77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Камера-обскура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4" y="1058148"/>
            <a:ext cx="5792172" cy="52129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46" y="2137780"/>
            <a:ext cx="4227934" cy="25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1525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7" y="975782"/>
            <a:ext cx="9782444" cy="53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Задача компьютерного зрения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77072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1" y="1358381"/>
            <a:ext cx="11201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4" y="637165"/>
            <a:ext cx="843001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40520"/>
          <a:stretch/>
        </p:blipFill>
        <p:spPr>
          <a:xfrm>
            <a:off x="385031" y="1194445"/>
            <a:ext cx="4185730" cy="3577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730" y="4923152"/>
            <a:ext cx="371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Требовала 8 часов проявки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40" y="1256000"/>
            <a:ext cx="7626118" cy="38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Электронно-лучевая трубка(</a:t>
            </a:r>
            <a:r>
              <a:rPr lang="en-US" sz="3600" dirty="0" smtClean="0"/>
              <a:t>CRT)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10" y="1361394"/>
            <a:ext cx="9334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Растровый дисплей. 1927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30" y="1261868"/>
            <a:ext cx="89916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575" y="113199"/>
            <a:ext cx="9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</a:t>
            </a:r>
            <a:r>
              <a:rPr lang="en-US" sz="3600" dirty="0" smtClean="0"/>
              <a:t>Whirlwind, MIT, 1951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9" y="863979"/>
            <a:ext cx="9442580" cy="59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Положено начало компьютерному зрению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2" y="1204329"/>
            <a:ext cx="100107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</a:t>
            </a:r>
            <a:r>
              <a:rPr lang="en-US" sz="3600" dirty="0" err="1" smtClean="0"/>
              <a:t>SketchPad</a:t>
            </a:r>
            <a:r>
              <a:rPr lang="en-US" sz="3600" dirty="0" smtClean="0"/>
              <a:t>, 1963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9" y="1365811"/>
            <a:ext cx="6368525" cy="38342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1635" y="1176409"/>
            <a:ext cx="44503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Айвен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Эдвард Сазерленд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Edward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Sutherland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американский учёный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области информатики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пионер интернета.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Получил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премию Тьюринга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1988 за создание «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Sketchpad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— прообраза будущих САПР, имеющего ранний прототип графического интерфейса.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Одновременно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впервые применил объектно-ориентированный подход </a:t>
            </a:r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программированию.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75" y="4558101"/>
            <a:ext cx="1564234" cy="20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</a:t>
            </a:r>
            <a:r>
              <a:rPr lang="en-US" sz="3600" dirty="0" smtClean="0"/>
              <a:t>CAD, IBM + GM, 1964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7" y="1082351"/>
            <a:ext cx="9534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</a:t>
            </a:r>
            <a:r>
              <a:rPr lang="en-US" sz="3600" dirty="0" smtClean="0"/>
              <a:t>Virtual Reality, Harvard, 1968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7" y="1115138"/>
            <a:ext cx="8637133" cy="55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</a:t>
            </a:r>
            <a:r>
              <a:rPr lang="en-US" sz="3600" dirty="0" smtClean="0"/>
              <a:t>Freddy II, 1973 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70" y="1312136"/>
            <a:ext cx="8896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Семантическая информация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11755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75" y="1052615"/>
            <a:ext cx="8465489" cy="56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История: Области применения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1085346"/>
            <a:ext cx="8454843" cy="56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Детектор лиц </a:t>
            </a:r>
            <a:r>
              <a:rPr lang="en-US" sz="3600" dirty="0" smtClean="0"/>
              <a:t>Viola-Jones (2001)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7" y="1253493"/>
            <a:ext cx="9591869" cy="49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Видеонаблюдение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07" y="1202289"/>
            <a:ext cx="6467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Обнаружение лица и улыбки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7" y="1039586"/>
            <a:ext cx="8901627" cy="5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Биометрия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1103834"/>
            <a:ext cx="7911582" cy="53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Биометрия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80" y="1336611"/>
            <a:ext cx="3057525" cy="4800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82" y="1336611"/>
            <a:ext cx="3838575" cy="2867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75" y="4524541"/>
            <a:ext cx="5346635" cy="18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Умные машины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38654"/>
          <a:stretch/>
        </p:blipFill>
        <p:spPr>
          <a:xfrm>
            <a:off x="524459" y="1017232"/>
            <a:ext cx="7686480" cy="29643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63" y="3492661"/>
            <a:ext cx="4713999" cy="3109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2049" y="304241"/>
            <a:ext cx="473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 2010:  70% производителей машин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24" y="4010739"/>
            <a:ext cx="4879909" cy="25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3D модели и захват движения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280372"/>
            <a:ext cx="8207247" cy="46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Спортивные соревнования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5" y="1287138"/>
            <a:ext cx="5286375" cy="2790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8" y="3093487"/>
            <a:ext cx="46386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Зрение в космосе 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68" y="1387442"/>
            <a:ext cx="95821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Классификация сцены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75" y="1052615"/>
            <a:ext cx="8465489" cy="56464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3" y="1126477"/>
            <a:ext cx="3457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87" y="113199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Трехмерные карты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07" y="1355562"/>
            <a:ext cx="90392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3921" y="857141"/>
            <a:ext cx="1101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Вспомним модель камеры-обскура</a:t>
            </a:r>
            <a:endParaRPr lang="ru-RU" sz="24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05" y="1503472"/>
            <a:ext cx="7940165" cy="5225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8685" y="56922"/>
            <a:ext cx="814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Как же устроено наше зрение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046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85" y="796816"/>
            <a:ext cx="7628164" cy="53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1378" y="180704"/>
            <a:ext cx="110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Давид </a:t>
            </a:r>
            <a:r>
              <a:rPr lang="ru-RU" sz="3200" dirty="0" err="1" smtClean="0"/>
              <a:t>Марр</a:t>
            </a:r>
            <a:r>
              <a:rPr lang="ru-RU" sz="3200" dirty="0" smtClean="0"/>
              <a:t> (1970е)</a:t>
            </a:r>
            <a:endParaRPr lang="ru-RU" sz="3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58887" y="11387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082218" y="141863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47524" y="15578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24021" y="765479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295" y="930618"/>
            <a:ext cx="110071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Дэвид </a:t>
            </a:r>
            <a:r>
              <a:rPr lang="ru-RU" sz="2000" dirty="0" err="1" smtClean="0"/>
              <a:t>Марр</a:t>
            </a:r>
            <a:r>
              <a:rPr lang="ru-RU" sz="2000" dirty="0" smtClean="0"/>
              <a:t> — </a:t>
            </a:r>
            <a:r>
              <a:rPr lang="ru-RU" sz="2000" dirty="0"/>
              <a:t>британский </a:t>
            </a:r>
            <a:r>
              <a:rPr lang="ru-RU" sz="2000" dirty="0" err="1"/>
              <a:t>нейробиолог</a:t>
            </a:r>
            <a:r>
              <a:rPr lang="ru-RU" sz="2000" dirty="0"/>
              <a:t> и </a:t>
            </a:r>
            <a:r>
              <a:rPr lang="ru-RU" sz="2000" dirty="0" smtClean="0"/>
              <a:t>психолог. </a:t>
            </a:r>
            <a:r>
              <a:rPr lang="ru-RU" sz="2000" dirty="0" err="1" smtClean="0"/>
              <a:t>Марр</a:t>
            </a:r>
            <a:r>
              <a:rPr lang="ru-RU" sz="2000" dirty="0" smtClean="0"/>
              <a:t> </a:t>
            </a:r>
            <a:r>
              <a:rPr lang="ru-RU" sz="2000" dirty="0"/>
              <a:t>работал на стыке психологии, искусственного интеллекта и нейрофизиологии, разрабатывая новые вычислительные модели обработки визуальной информации в мозге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000" dirty="0"/>
              <a:t>Исследуя компьютерное моделирование зрения, пришел к выводу о необходимости допустить этап "первоначального наброска" (</a:t>
            </a:r>
            <a:r>
              <a:rPr lang="ru-RU" sz="2000" dirty="0" err="1"/>
              <a:t>primal</a:t>
            </a:r>
            <a:r>
              <a:rPr lang="ru-RU" sz="2000" dirty="0"/>
              <a:t> </a:t>
            </a:r>
            <a:r>
              <a:rPr lang="ru-RU" sz="2000" dirty="0" err="1"/>
              <a:t>sketch</a:t>
            </a:r>
            <a:r>
              <a:rPr lang="ru-RU" sz="2000" dirty="0"/>
              <a:t>). На этом этапе световые шаблоны, воздействуя на рецепторы, преобразуются в кодированные описания линий, точек или граней вместе с их расположением, ориентацией и цветом</a:t>
            </a:r>
            <a:r>
              <a:rPr lang="ru-RU" sz="20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676" y="3323865"/>
            <a:ext cx="11007142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 err="1"/>
              <a:t>Марр</a:t>
            </a:r>
            <a:r>
              <a:rPr lang="ru-RU" sz="2400" dirty="0"/>
              <a:t> выделяет трехступенчатый процесс восприятия трехмерных объектов.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/>
              <a:t>На </a:t>
            </a:r>
            <a:r>
              <a:rPr lang="ru-RU" sz="2400" b="1" dirty="0"/>
              <a:t>первом этапе </a:t>
            </a:r>
            <a:r>
              <a:rPr lang="ru-RU" sz="2400" dirty="0"/>
              <a:t>формируется двухмерный первоначальный набросок сенсорной информации, поступающей на сетчатку </a:t>
            </a:r>
            <a:r>
              <a:rPr lang="ru-RU" sz="2400" dirty="0" smtClean="0"/>
              <a:t>глаза (</a:t>
            </a:r>
            <a:r>
              <a:rPr lang="en-US" sz="2400" dirty="0" smtClean="0"/>
              <a:t>Primal sketch</a:t>
            </a:r>
            <a:r>
              <a:rPr lang="ru-RU" sz="2400" dirty="0" smtClean="0"/>
              <a:t>).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/>
              <a:t>На </a:t>
            </a:r>
            <a:r>
              <a:rPr lang="ru-RU" sz="2400" b="1" dirty="0"/>
              <a:t>втором этапе </a:t>
            </a:r>
            <a:r>
              <a:rPr lang="ru-RU" sz="2400" dirty="0"/>
              <a:t>создается псевдотрехмерная картина объектов на основе признаков глубины </a:t>
            </a:r>
            <a:r>
              <a:rPr lang="ru-RU" sz="2400" dirty="0" smtClean="0"/>
              <a:t>и </a:t>
            </a:r>
            <a:r>
              <a:rPr lang="ru-RU" sz="2400" dirty="0" err="1" smtClean="0"/>
              <a:t>др</a:t>
            </a:r>
            <a:r>
              <a:rPr lang="en-US" sz="2400" dirty="0" smtClean="0"/>
              <a:t> (2.5D sketch)</a:t>
            </a:r>
            <a:r>
              <a:rPr lang="ru-RU" sz="2400" dirty="0" smtClean="0"/>
              <a:t>. </a:t>
            </a:r>
            <a:r>
              <a:rPr lang="ru-RU" sz="2400" dirty="0"/>
              <a:t>На втором этапе отражаются не все характеристики </a:t>
            </a:r>
            <a:r>
              <a:rPr lang="ru-RU" sz="2400" dirty="0" err="1"/>
              <a:t>трехмерности</a:t>
            </a:r>
            <a:r>
              <a:rPr lang="ru-RU" sz="2400" dirty="0"/>
              <a:t>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/>
              <a:t>На </a:t>
            </a:r>
            <a:r>
              <a:rPr lang="ru-RU" sz="2400" b="1" dirty="0"/>
              <a:t>третьем этапе </a:t>
            </a:r>
            <a:r>
              <a:rPr lang="ru-RU" sz="2400" dirty="0"/>
              <a:t>создается полноценная трехмерная картина ориентации объектов и их взаимного </a:t>
            </a:r>
            <a:r>
              <a:rPr lang="ru-RU" sz="2400" dirty="0" smtClean="0"/>
              <a:t>расположения</a:t>
            </a:r>
            <a:r>
              <a:rPr lang="en-US" sz="2400" dirty="0" smtClean="0"/>
              <a:t> (3D model)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62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5" y="1348377"/>
            <a:ext cx="7518400" cy="5217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618" y="175491"/>
            <a:ext cx="11563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 иллюстрации показано, как во времени происходит процесс обработки зрительного сигнала. Свет попадает на сетчатку, там он преобразуется в электрические импульсы и через 20—40 миллисекунд “изображение” передается дальше. </a:t>
            </a:r>
            <a:r>
              <a:rPr lang="ru-RU" sz="1600" b="1" dirty="0"/>
              <a:t>Первый уровень </a:t>
            </a:r>
            <a:r>
              <a:rPr lang="ru-RU" sz="1600" dirty="0"/>
              <a:t>обработки занимает 10—20 </a:t>
            </a:r>
            <a:r>
              <a:rPr lang="ru-RU" sz="1600" dirty="0" smtClean="0"/>
              <a:t>миллисекунд. </a:t>
            </a:r>
            <a:r>
              <a:rPr lang="ru-RU" sz="1600" b="1" dirty="0"/>
              <a:t>На втором уровне </a:t>
            </a:r>
            <a:r>
              <a:rPr lang="ru-RU" sz="1600" dirty="0"/>
              <a:t>обработки, ещё через 20—30 миллисекунд, сигнал приходит на нейроны, которые распознают простые локальные формы.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618" y="1252709"/>
            <a:ext cx="40917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Потом еще один уровень, ещё один уровень, и вот на </a:t>
            </a:r>
            <a:r>
              <a:rPr lang="ru-RU" sz="1600" b="1" dirty="0"/>
              <a:t>четвёртом уровне </a:t>
            </a:r>
            <a:r>
              <a:rPr lang="ru-RU" sz="1600" dirty="0"/>
              <a:t>мы уже видим промежуточные формы: можно найти нейроны, которые “зажигаются” при виде квадратов, градиентов цветов или других подобных объектов. </a:t>
            </a:r>
          </a:p>
          <a:p>
            <a:pPr algn="just"/>
            <a:r>
              <a:rPr lang="ru-RU" sz="1600" dirty="0" smtClean="0"/>
              <a:t>Потом </a:t>
            </a:r>
            <a:r>
              <a:rPr lang="ru-RU" sz="1600" dirty="0"/>
              <a:t>ещё пара уровней нейронов, и вот, через 100 миллисекунд от начала процесса, у нас уже зажигаются нейроны, отвечающие высокоуровневым объектам. Например, если вы познакомились с человеком, у вас в мозге </a:t>
            </a:r>
            <a:r>
              <a:rPr lang="ru-RU" sz="1600" dirty="0" smtClean="0"/>
              <a:t> </a:t>
            </a:r>
            <a:r>
              <a:rPr lang="ru-RU" sz="1600" dirty="0"/>
              <a:t>появляется нейрон, отвечающий за его </a:t>
            </a:r>
            <a:r>
              <a:rPr lang="ru-RU" sz="1600" dirty="0" smtClean="0"/>
              <a:t>лицо; </a:t>
            </a:r>
            <a:r>
              <a:rPr lang="ru-RU" sz="1600" dirty="0"/>
              <a:t>более того, скорее всего появляется и нейрон или группа нейронов, “отвечающая” за этого человека в целом и срабатывающая при любом контакте с ним, в том числе письменном, когда лица не видно. Если вы увидите лицо снова (а нейрон за это время не </a:t>
            </a:r>
            <a:r>
              <a:rPr lang="ru-RU" sz="1600" dirty="0" err="1"/>
              <a:t>разобучится</a:t>
            </a:r>
            <a:r>
              <a:rPr lang="ru-RU" sz="1600" dirty="0"/>
              <a:t> обратно, «забыв» прежнюю информацию), то через ~100 миллисекунд в вашей голове активируется тот самый нейрон.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9757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Что такое цвет?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06" y="1090417"/>
            <a:ext cx="8601075" cy="2867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221" y="3693715"/>
            <a:ext cx="5006270" cy="30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Хроматическая адаптация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70" y="1234182"/>
            <a:ext cx="7928299" cy="51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Электромагнитный спектр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5997"/>
          <a:stretch/>
        </p:blipFill>
        <p:spPr>
          <a:xfrm>
            <a:off x="507913" y="903621"/>
            <a:ext cx="9970403" cy="57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Физика света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4" y="1053105"/>
            <a:ext cx="9892778" cy="52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8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Физика света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09" y="992246"/>
            <a:ext cx="7387664" cy="57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Выделение объектов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04" y="1016165"/>
            <a:ext cx="8393759" cy="55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Физика света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77" y="1383554"/>
            <a:ext cx="90773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Взаимодействие света и объектов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30" y="1109069"/>
            <a:ext cx="8688646" cy="5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78" y="1511558"/>
            <a:ext cx="8440493" cy="4642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1737" y="177281"/>
            <a:ext cx="694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Трихроматическая теория цвета</a:t>
            </a:r>
            <a:endParaRPr lang="ru-RU" sz="36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268963" y="839755"/>
            <a:ext cx="8350898" cy="27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0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2055818"/>
            <a:ext cx="7684907" cy="4566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057" y="523113"/>
            <a:ext cx="10538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За зрительное восприятие отвечают два типа компонентов — </a:t>
            </a:r>
            <a:r>
              <a:rPr lang="ru-RU" sz="2000" b="1" dirty="0"/>
              <a:t>колбочки</a:t>
            </a:r>
            <a:r>
              <a:rPr lang="ru-RU" sz="2000" dirty="0"/>
              <a:t> и </a:t>
            </a:r>
            <a:r>
              <a:rPr lang="ru-RU" sz="2000" b="1" dirty="0"/>
              <a:t>палочки</a:t>
            </a:r>
            <a:r>
              <a:rPr lang="ru-RU" sz="2000" dirty="0"/>
              <a:t>. Колбочки отвечают за цветовое восприятие и могут очень четко воспринять картинку, но в том случае, если не очень темно</a:t>
            </a:r>
            <a:r>
              <a:rPr lang="ru-RU" sz="2000" dirty="0" smtClean="0"/>
              <a:t>. </a:t>
            </a:r>
            <a:r>
              <a:rPr lang="ru-RU" sz="2000" dirty="0"/>
              <a:t>В темноте </a:t>
            </a:r>
            <a:r>
              <a:rPr lang="ru-RU" sz="2000" dirty="0" smtClean="0"/>
              <a:t>включаются </a:t>
            </a:r>
            <a:r>
              <a:rPr lang="ru-RU" sz="2000" dirty="0"/>
              <a:t>палочки, которых меньше колбочек и которые не воспринимают цвет, поэтому картинка получается </a:t>
            </a:r>
            <a:r>
              <a:rPr lang="ru-RU" sz="2000" dirty="0" smtClean="0"/>
              <a:t>серой и размытой.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510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Плотность палочек и колбочек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850130" y="571515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86" y="658332"/>
            <a:ext cx="9542688" cy="61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Что мы на самом деле видим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19" y="1216964"/>
            <a:ext cx="8143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877" y="73557"/>
            <a:ext cx="110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Движения глаз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31" y="1157384"/>
            <a:ext cx="9073775" cy="51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2074718" y="357909"/>
            <a:ext cx="8485909" cy="533400"/>
          </a:xfrm>
        </p:spPr>
        <p:txBody>
          <a:bodyPr>
            <a:noAutofit/>
          </a:bodyPr>
          <a:lstStyle/>
          <a:p>
            <a:r>
              <a:rPr lang="ru-RU" sz="5400" dirty="0" smtClean="0"/>
              <a:t>Обработка изображений</a:t>
            </a:r>
          </a:p>
        </p:txBody>
      </p:sp>
      <p:pic>
        <p:nvPicPr>
          <p:cNvPr id="1028" name="Picture 8" descr="D:\Archive\Aspiranturus\Lecture\2005\line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4718" y="1454728"/>
            <a:ext cx="3162300" cy="2371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9" name="Picture 5" descr="D:\Archive\Aspiranturus\Lecture\2005\son1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7618" y="4124903"/>
            <a:ext cx="1905000" cy="253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0" name="Picture 6" descr="D:\Archive\Aspiranturus\Lecture\2005\son1div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8532" y="4121727"/>
            <a:ext cx="1893887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1" name="Picture 5" descr="D:\Works\dmoroz\Projects\Science\Lecture\dark_hist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89618" y="4197927"/>
            <a:ext cx="2743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D:\Works\dmoroz\Projects\Science\Lecture\dim_hist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89618" y="5417128"/>
            <a:ext cx="27432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4" descr="image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lum bright="24000" contrast="30000"/>
          </a:blip>
          <a:srcRect/>
          <a:stretch>
            <a:fillRect/>
          </a:stretch>
        </p:blipFill>
        <p:spPr bwMode="auto">
          <a:xfrm>
            <a:off x="7827818" y="1454727"/>
            <a:ext cx="1905000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Lena_Ori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1318" y="1454727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91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13892" y="266988"/>
            <a:ext cx="7793038" cy="1143001"/>
          </a:xfrm>
        </p:spPr>
        <p:txBody>
          <a:bodyPr/>
          <a:lstStyle/>
          <a:p>
            <a:pPr eaLnBrk="1" hangingPunct="1"/>
            <a:r>
              <a:rPr lang="ru-RU" dirty="0" smtClean="0"/>
              <a:t>Обработка изображений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34473" y="4054763"/>
            <a:ext cx="10215418" cy="1136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207583" y="1483880"/>
            <a:ext cx="9515764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800" dirty="0"/>
              <a:t>Семейство методов и задач, где входной и выходной информацией являются изображения. </a:t>
            </a:r>
          </a:p>
          <a:p>
            <a:pPr>
              <a:spcBef>
                <a:spcPct val="50000"/>
              </a:spcBef>
            </a:pPr>
            <a:r>
              <a:rPr lang="ru-RU" sz="2400" u="sng" dirty="0"/>
              <a:t>Цели 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ru-RU" sz="2400" dirty="0"/>
              <a:t>Улучшение изображения </a:t>
            </a:r>
            <a:r>
              <a:rPr lang="ru-RU" sz="2400" b="1" dirty="0"/>
              <a:t>для восприятия человеком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ru-RU" sz="2400" dirty="0"/>
              <a:t>чтобы стало «лучше» с субъективной точки зрения человека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ru-RU" sz="2400" dirty="0"/>
              <a:t>Улучшение изображения </a:t>
            </a:r>
            <a:r>
              <a:rPr lang="ru-RU" sz="2400" b="1" dirty="0"/>
              <a:t>для восприятия компьютером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ru-RU" sz="2400" dirty="0"/>
              <a:t>упрощение последующего распознавания 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ru-RU" sz="2400" b="1" dirty="0"/>
              <a:t>Развлечение</a:t>
            </a:r>
            <a:r>
              <a:rPr lang="ru-RU" sz="2400" dirty="0"/>
              <a:t> (спецэффекты)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ru-RU" sz="2400" dirty="0"/>
              <a:t>получить эстетическое удовольствие от красивого эффекта</a:t>
            </a:r>
          </a:p>
        </p:txBody>
      </p:sp>
    </p:spTree>
    <p:extLst>
      <p:ext uri="{BB962C8B-B14F-4D97-AF65-F5344CB8AC3E}">
        <p14:creationId xmlns:p14="http://schemas.microsoft.com/office/powerpoint/2010/main" val="9919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5297" y="2966028"/>
            <a:ext cx="10968184" cy="12365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93618" y="254289"/>
            <a:ext cx="10515600" cy="65087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Обработка изображений</a:t>
            </a:r>
          </a:p>
        </p:txBody>
      </p:sp>
      <p:sp>
        <p:nvSpPr>
          <p:cNvPr id="307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53471" y="905165"/>
            <a:ext cx="10651837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Можно разделить на</a:t>
            </a:r>
            <a:r>
              <a:rPr lang="en-US" sz="2400" dirty="0"/>
              <a:t>:</a:t>
            </a:r>
            <a:endParaRPr lang="ru-RU" sz="2400" dirty="0"/>
          </a:p>
          <a:p>
            <a:pPr eaLnBrk="1" hangingPunct="1"/>
            <a:r>
              <a:rPr lang="ru-RU" sz="2400" b="1" dirty="0"/>
              <a:t>задачи фильтрации </a:t>
            </a:r>
            <a:r>
              <a:rPr lang="ru-RU" sz="2400" dirty="0"/>
              <a:t>(удаление шумов, повышение чёткости, осветление тёмных участков)</a:t>
            </a:r>
            <a:r>
              <a:rPr lang="en-US" sz="2400" dirty="0"/>
              <a:t>;</a:t>
            </a:r>
          </a:p>
          <a:p>
            <a:pPr eaLnBrk="1" hangingPunct="1"/>
            <a:r>
              <a:rPr lang="ru-RU" sz="2400" b="1" dirty="0"/>
              <a:t>задачи анализа </a:t>
            </a:r>
            <a:r>
              <a:rPr lang="ru-RU" sz="2400" dirty="0"/>
              <a:t>(расчёт градиентов, поиск особых точек и границ объектов). 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 процессе создания систем компьютерного зрения </a:t>
            </a:r>
            <a:r>
              <a:rPr lang="ru-RU" sz="2400" b="1" dirty="0"/>
              <a:t>фильтрация</a:t>
            </a:r>
            <a:r>
              <a:rPr lang="ru-RU" sz="2400" dirty="0"/>
              <a:t> изображения обычно предшествует извлечению более высокоуровневой информации о сцене. 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marL="0" indent="0">
              <a:buNone/>
            </a:pPr>
            <a:r>
              <a:rPr lang="ru-RU" sz="2400" u="sng" dirty="0"/>
              <a:t>Назначение фильтрации</a:t>
            </a:r>
            <a:endParaRPr lang="ru-RU" sz="2400" dirty="0"/>
          </a:p>
          <a:p>
            <a:pPr lvl="1" eaLnBrk="1" hangingPunct="1"/>
            <a:r>
              <a:rPr lang="ru-RU" dirty="0" smtClean="0"/>
              <a:t>Устранение шума в изображениях</a:t>
            </a:r>
          </a:p>
          <a:p>
            <a:pPr lvl="1" eaLnBrk="1" hangingPunct="1"/>
            <a:r>
              <a:rPr lang="ru-RU" dirty="0" smtClean="0"/>
              <a:t>Улучшение качества изображения </a:t>
            </a:r>
          </a:p>
          <a:p>
            <a:pPr lvl="1" eaLnBrk="1" hangingPunct="1"/>
            <a:r>
              <a:rPr lang="ru-RU" dirty="0" smtClean="0"/>
              <a:t>Усиление полезной и подавления нежелательной информации</a:t>
            </a:r>
          </a:p>
          <a:p>
            <a:pPr eaLnBrk="1" hangingPunct="1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8784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Выделение границ объектов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9" y="1073879"/>
            <a:ext cx="8348760" cy="55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847437" y="343498"/>
            <a:ext cx="10515600" cy="60840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Цифровое изображение</a:t>
            </a:r>
          </a:p>
        </p:txBody>
      </p:sp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2"/>
          <a:srcRect b="19463"/>
          <a:stretch>
            <a:fillRect/>
          </a:stretch>
        </p:blipFill>
        <p:spPr bwMode="auto">
          <a:xfrm>
            <a:off x="1981201" y="3581400"/>
            <a:ext cx="3292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The image “http://www.gaia.hu/canon/big/canon-a520.jpg” cannot be displayed, because it contains errors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1" y="1066801"/>
            <a:ext cx="2773363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BayerPatternFiltration"/>
          <p:cNvPicPr>
            <a:picLocks noChangeAspect="1" noChangeArrowheads="1"/>
          </p:cNvPicPr>
          <p:nvPr/>
        </p:nvPicPr>
        <p:blipFill>
          <a:blip r:embed="rId4"/>
          <a:srcRect r="25862" b="53348"/>
          <a:stretch>
            <a:fillRect/>
          </a:stretch>
        </p:blipFill>
        <p:spPr bwMode="auto">
          <a:xfrm>
            <a:off x="6248400" y="1143000"/>
            <a:ext cx="3276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9364" y="3902075"/>
            <a:ext cx="3500437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Right Arrow 7"/>
          <p:cNvSpPr>
            <a:spLocks noChangeArrowheads="1"/>
          </p:cNvSpPr>
          <p:nvPr/>
        </p:nvSpPr>
        <p:spPr bwMode="auto">
          <a:xfrm>
            <a:off x="5257801" y="1828800"/>
            <a:ext cx="500063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sp>
        <p:nvSpPr>
          <p:cNvPr id="32776" name="Right Arrow 7"/>
          <p:cNvSpPr>
            <a:spLocks noChangeArrowheads="1"/>
          </p:cNvSpPr>
          <p:nvPr/>
        </p:nvSpPr>
        <p:spPr bwMode="auto">
          <a:xfrm rot="5158528">
            <a:off x="7750176" y="3276601"/>
            <a:ext cx="498475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sp>
        <p:nvSpPr>
          <p:cNvPr id="32777" name="Right Arrow 7"/>
          <p:cNvSpPr>
            <a:spLocks noChangeArrowheads="1"/>
          </p:cNvSpPr>
          <p:nvPr/>
        </p:nvSpPr>
        <p:spPr bwMode="auto">
          <a:xfrm rot="10800000">
            <a:off x="5538788" y="4330700"/>
            <a:ext cx="500062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sp>
        <p:nvSpPr>
          <p:cNvPr id="32778" name="Rectangle 11"/>
          <p:cNvSpPr>
            <a:spLocks noChangeArrowheads="1"/>
          </p:cNvSpPr>
          <p:nvPr/>
        </p:nvSpPr>
        <p:spPr bwMode="auto">
          <a:xfrm>
            <a:off x="1841501" y="6015038"/>
            <a:ext cx="6039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ru-RU"/>
              <a:t>Вспоминаем процесс получения цифрового изображения…</a:t>
            </a:r>
          </a:p>
        </p:txBody>
      </p:sp>
    </p:spTree>
    <p:extLst>
      <p:ext uri="{BB962C8B-B14F-4D97-AF65-F5344CB8AC3E}">
        <p14:creationId xmlns:p14="http://schemas.microsoft.com/office/powerpoint/2010/main" val="33908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pPr eaLnBrk="1" hangingPunct="1"/>
            <a:r>
              <a:rPr lang="ru-RU" dirty="0" smtClean="0"/>
              <a:t>Что такое гистограмма изображения? 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1191490"/>
            <a:ext cx="1056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Гистограмма – это график распределения яркостей на изображении. На горизонтальной оси - шкала яркостей тонов от черного до белого, на вертикальной оси - число пикселей заданной яркости.</a:t>
            </a:r>
          </a:p>
          <a:p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81" y="2357582"/>
            <a:ext cx="7438572" cy="3810000"/>
          </a:xfrm>
          <a:prstGeom prst="rect">
            <a:avLst/>
          </a:prstGeom>
        </p:spPr>
      </p:pic>
      <p:pic>
        <p:nvPicPr>
          <p:cNvPr id="6146" name="Picture 2" descr="https://cdn.cambridgeincolour.com/images/ru/tutorials/hist_examplehi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5" b="11629"/>
          <a:stretch/>
        </p:blipFill>
        <p:spPr bwMode="auto">
          <a:xfrm>
            <a:off x="2363065" y="6167582"/>
            <a:ext cx="7270461" cy="32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808277" y="457008"/>
            <a:ext cx="10441614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/>
              <a:t>Что может не устраивать в </a:t>
            </a:r>
            <a:r>
              <a:rPr lang="ru-RU" sz="2800" dirty="0" smtClean="0"/>
              <a:t>гистограмме изображения:</a:t>
            </a:r>
            <a:endParaRPr lang="ru-RU" sz="2800" dirty="0"/>
          </a:p>
          <a:p>
            <a:endParaRPr lang="ru-RU" sz="2000" dirty="0" smtClean="0"/>
          </a:p>
          <a:p>
            <a:endParaRPr lang="ru-RU" sz="2000" dirty="0"/>
          </a:p>
          <a:p>
            <a:pPr>
              <a:buFontTx/>
              <a:buChar char="•"/>
            </a:pPr>
            <a:endParaRPr lang="ru-RU" dirty="0"/>
          </a:p>
          <a:p>
            <a:pPr>
              <a:buFontTx/>
              <a:buChar char="•"/>
            </a:pPr>
            <a:endParaRPr lang="ru-RU" dirty="0"/>
          </a:p>
          <a:p>
            <a:pPr>
              <a:buFontTx/>
              <a:buChar char="•"/>
            </a:pPr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/>
              <a:t>		</a:t>
            </a:r>
            <a:r>
              <a:rPr lang="ru-RU" sz="2000" dirty="0"/>
              <a:t> </a:t>
            </a:r>
            <a:r>
              <a:rPr lang="ru-RU" sz="2000" dirty="0" smtClean="0"/>
              <a:t>	</a:t>
            </a: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072672" y="1245050"/>
            <a:ext cx="4047910" cy="20599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7027443" y="3679941"/>
            <a:ext cx="4071718" cy="216064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 bwMode="auto">
          <a:xfrm flipH="1">
            <a:off x="7324490" y="1362992"/>
            <a:ext cx="4136" cy="1837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Прямая со стрелкой 12"/>
          <p:cNvCxnSpPr/>
          <p:nvPr/>
        </p:nvCxnSpPr>
        <p:spPr bwMode="auto">
          <a:xfrm>
            <a:off x="7924798" y="4470334"/>
            <a:ext cx="0" cy="5798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Прямая со стрелкой 16"/>
          <p:cNvCxnSpPr/>
          <p:nvPr/>
        </p:nvCxnSpPr>
        <p:spPr bwMode="auto">
          <a:xfrm>
            <a:off x="10462484" y="4356169"/>
            <a:ext cx="0" cy="5798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346675" y="1815463"/>
            <a:ext cx="51988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ru-RU" sz="2400" dirty="0"/>
              <a:t> Узкий или смещенный диапазон яркостей пикселей (тусклое или «</a:t>
            </a:r>
            <a:r>
              <a:rPr lang="ru-RU" sz="2400" dirty="0" err="1"/>
              <a:t>пересвеченое</a:t>
            </a:r>
            <a:r>
              <a:rPr lang="ru-RU" sz="2400" dirty="0"/>
              <a:t>» изображение)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20" name="Прямая соединительная линия 19"/>
          <p:cNvCxnSpPr/>
          <p:nvPr/>
        </p:nvCxnSpPr>
        <p:spPr bwMode="auto">
          <a:xfrm flipH="1">
            <a:off x="9232449" y="1362992"/>
            <a:ext cx="4136" cy="18273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346675" y="3620194"/>
            <a:ext cx="5308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ru-RU" sz="2400" dirty="0" smtClean="0"/>
              <a:t> Концентрация </a:t>
            </a:r>
            <a:r>
              <a:rPr lang="ru-RU" sz="2400" dirty="0"/>
              <a:t>яркостей вокруг определенных  значений, неравномерное заполнение диапазона Яркостей (узкий диапазон - тусклое изображение</a:t>
            </a:r>
            <a:r>
              <a:rPr lang="ru-RU" sz="24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09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61" y="1001109"/>
            <a:ext cx="8209248" cy="5856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419" y="170112"/>
            <a:ext cx="107049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/>
              <a:t>Затемненное изображение (а) и соответствующая ему гистограмма (б); 	</a:t>
            </a:r>
          </a:p>
          <a:p>
            <a:r>
              <a:rPr lang="ru-RU" sz="2400" dirty="0"/>
              <a:t>засвеченное изображение (в) и соответствующая ему гистограмма (г).</a:t>
            </a:r>
          </a:p>
        </p:txBody>
      </p:sp>
    </p:spTree>
    <p:extLst>
      <p:ext uri="{BB962C8B-B14F-4D97-AF65-F5344CB8AC3E}">
        <p14:creationId xmlns:p14="http://schemas.microsoft.com/office/powerpoint/2010/main" val="10342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3691" y="551873"/>
            <a:ext cx="8305800" cy="609600"/>
          </a:xfrm>
        </p:spPr>
        <p:txBody>
          <a:bodyPr>
            <a:normAutofit/>
          </a:bodyPr>
          <a:lstStyle/>
          <a:p>
            <a:r>
              <a:rPr lang="ru-RU" sz="3200" b="1" dirty="0"/>
              <a:t>Изменение контраста изображения </a:t>
            </a:r>
            <a:endParaRPr lang="en-US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3880"/>
            <a:ext cx="10515600" cy="2690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Существует </a:t>
            </a:r>
            <a:r>
              <a:rPr lang="ru-RU" sz="2400" dirty="0"/>
              <a:t>три основных метода повышения контраста изображения</a:t>
            </a:r>
            <a:r>
              <a:rPr lang="ru-RU" sz="2400" dirty="0" smtClean="0"/>
              <a:t>:</a:t>
            </a:r>
            <a:endParaRPr lang="en-US" sz="2400" dirty="0" smtClean="0"/>
          </a:p>
          <a:p>
            <a:pPr marL="0" indent="0">
              <a:buNone/>
            </a:pP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b="1" dirty="0" smtClean="0"/>
              <a:t>Линейная</a:t>
            </a:r>
            <a:r>
              <a:rPr lang="ru-RU" sz="2400" dirty="0" smtClean="0"/>
              <a:t> </a:t>
            </a:r>
            <a:r>
              <a:rPr lang="ru-RU" sz="2400" dirty="0"/>
              <a:t>растяжка гистограммы (линейное контрастирование),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1" dirty="0" smtClean="0"/>
              <a:t>Нормализация</a:t>
            </a:r>
            <a:r>
              <a:rPr lang="ru-RU" sz="2400" dirty="0" smtClean="0"/>
              <a:t> </a:t>
            </a:r>
            <a:r>
              <a:rPr lang="ru-RU" sz="2400" dirty="0"/>
              <a:t>гистограммы,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1" dirty="0" smtClean="0"/>
              <a:t>Выравнивание</a:t>
            </a:r>
            <a:r>
              <a:rPr lang="ru-RU" sz="2400" dirty="0" smtClean="0"/>
              <a:t> </a:t>
            </a:r>
            <a:r>
              <a:rPr lang="ru-RU" sz="2400" dirty="0"/>
              <a:t>(линеаризация или </a:t>
            </a:r>
            <a:r>
              <a:rPr lang="ru-RU" sz="2400" dirty="0" err="1"/>
              <a:t>эквализация</a:t>
            </a:r>
            <a:r>
              <a:rPr lang="ru-RU" sz="2400" dirty="0"/>
              <a:t>, </a:t>
            </a:r>
            <a:r>
              <a:rPr lang="ru-RU" sz="2400" dirty="0" err="1"/>
              <a:t>equalization</a:t>
            </a:r>
            <a:r>
              <a:rPr lang="ru-RU" sz="2400" dirty="0"/>
              <a:t>) гистограммы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55073" y="4312516"/>
            <a:ext cx="10289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коррекции к изображению применяется преобразование яркостей, компенсирующий нежелательный эффект:</a:t>
            </a:r>
            <a:br>
              <a:rPr lang="ru-RU" sz="2400" dirty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		</a:t>
            </a:r>
            <a:r>
              <a:rPr lang="ru-RU" sz="2400" dirty="0"/>
              <a:t> 	</a:t>
            </a:r>
            <a:r>
              <a:rPr lang="ru-RU" sz="2400" dirty="0" smtClean="0"/>
              <a:t>	  </a:t>
            </a:r>
            <a:r>
              <a:rPr lang="en-US" sz="2400" i="1" dirty="0"/>
              <a:t>y</a:t>
            </a:r>
            <a:r>
              <a:rPr lang="en-US" sz="2400" dirty="0"/>
              <a:t> – </a:t>
            </a:r>
            <a:r>
              <a:rPr lang="ru-RU" sz="2400" dirty="0"/>
              <a:t>яркость пикселя на исходном изображении,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ru-RU" sz="2400" dirty="0"/>
              <a:t>  	</a:t>
            </a:r>
            <a:r>
              <a:rPr lang="ru-RU" sz="2400" dirty="0" smtClean="0"/>
              <a:t>	  </a:t>
            </a:r>
            <a:r>
              <a:rPr lang="en-US" sz="2400" i="1" dirty="0"/>
              <a:t>x</a:t>
            </a:r>
            <a:r>
              <a:rPr lang="en-US" sz="2400" dirty="0"/>
              <a:t> – </a:t>
            </a:r>
            <a:r>
              <a:rPr lang="ru-RU" sz="2400" dirty="0"/>
              <a:t>яркость пикселя после коррекции</a:t>
            </a:r>
            <a:r>
              <a:rPr lang="en-US" sz="2400" dirty="0" smtClean="0"/>
              <a:t>.</a:t>
            </a:r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008047"/>
              </p:ext>
            </p:extLst>
          </p:nvPr>
        </p:nvGraphicFramePr>
        <p:xfrm>
          <a:off x="1311564" y="5422185"/>
          <a:ext cx="2801175" cy="71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Уравнение" r:id="rId3" imgW="685800" imgH="228600" progId="Equation.3">
                  <p:embed/>
                </p:oleObj>
              </mc:Choice>
              <mc:Fallback>
                <p:oleObj name="Уравнение" r:id="rId3" imgW="685800" imgH="22860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564" y="5422185"/>
                        <a:ext cx="2801175" cy="7107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6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7039"/>
          </a:xfrm>
        </p:spPr>
        <p:txBody>
          <a:bodyPr/>
          <a:lstStyle/>
          <a:p>
            <a:pPr eaLnBrk="1" hangingPunct="1"/>
            <a:r>
              <a:rPr lang="ru-RU" dirty="0" smtClean="0"/>
              <a:t>1. Линейная коррекция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901417" y="1122164"/>
            <a:ext cx="110227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Компенсация узкого диапазона яркостей – линейное растяжение: </a:t>
            </a:r>
          </a:p>
        </p:txBody>
      </p:sp>
      <p:sp>
        <p:nvSpPr>
          <p:cNvPr id="3077" name="Text Box 13"/>
          <p:cNvSpPr txBox="1">
            <a:spLocks noChangeArrowheads="1"/>
          </p:cNvSpPr>
          <p:nvPr/>
        </p:nvSpPr>
        <p:spPr bwMode="auto">
          <a:xfrm>
            <a:off x="9189948" y="2739931"/>
            <a:ext cx="2342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/>
              <a:t>График </a:t>
            </a:r>
            <a:r>
              <a:rPr lang="ru-RU" dirty="0" smtClean="0"/>
              <a:t>функции </a:t>
            </a:r>
            <a:r>
              <a:rPr lang="en-US" i="1" dirty="0">
                <a:latin typeface="Times New Roman" pitchFamily="18" charset="0"/>
              </a:rPr>
              <a:t>f </a:t>
            </a:r>
            <a:r>
              <a:rPr lang="en-US" i="1" baseline="30000" dirty="0">
                <a:latin typeface="Times New Roman" pitchFamily="18" charset="0"/>
              </a:rPr>
              <a:t>-1</a:t>
            </a:r>
            <a:r>
              <a:rPr lang="en-US" i="1" dirty="0">
                <a:latin typeface="Times New Roman" pitchFamily="18" charset="0"/>
              </a:rPr>
              <a:t>(y)</a:t>
            </a:r>
            <a:endParaRPr lang="ru-RU" i="1" dirty="0">
              <a:latin typeface="Times New Roman" pitchFamily="18" charset="0"/>
            </a:endParaRP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54823"/>
              </p:ext>
            </p:extLst>
          </p:nvPr>
        </p:nvGraphicFramePr>
        <p:xfrm>
          <a:off x="1203607" y="1825531"/>
          <a:ext cx="431101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3" imgW="2044440" imgH="431640" progId="Equation.3">
                  <p:embed/>
                </p:oleObj>
              </mc:Choice>
              <mc:Fallback>
                <p:oleObj name="Equation" r:id="rId3" imgW="2044440" imgH="431640" progId="Equation.3">
                  <p:embed/>
                  <p:pic>
                    <p:nvPicPr>
                      <p:cNvPr id="307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607" y="1825531"/>
                        <a:ext cx="4311016" cy="914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18" descr="D:\Archive\Aspiranturus\Lecture\New\small_diap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3443299"/>
            <a:ext cx="4115184" cy="242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20" descr="D:\Archive\Aspiranturus\Lecture\New\diap_corr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3616" y="1879203"/>
            <a:ext cx="2215929" cy="216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Прямая со стрелкой 2"/>
          <p:cNvCxnSpPr/>
          <p:nvPr/>
        </p:nvCxnSpPr>
        <p:spPr bwMode="auto">
          <a:xfrm flipV="1">
            <a:off x="1754139" y="6019443"/>
            <a:ext cx="0" cy="6196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Прямая со стрелкой 10"/>
          <p:cNvCxnSpPr/>
          <p:nvPr/>
        </p:nvCxnSpPr>
        <p:spPr bwMode="auto">
          <a:xfrm flipV="1">
            <a:off x="3153447" y="6019443"/>
            <a:ext cx="0" cy="6196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11" descr="D:\Archive\Aspiranturus\Lecture\New\good_diap1.t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14623" y="4357208"/>
            <a:ext cx="3883304" cy="228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9581643" y="5405735"/>
            <a:ext cx="217745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 smtClean="0"/>
              <a:t>Гистограмма после линейного растяжения</a:t>
            </a:r>
            <a:endParaRPr lang="ru-RU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9636"/>
            <a:ext cx="10515600" cy="6900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Линейная коррекция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838200" y="1149927"/>
            <a:ext cx="76333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dirty="0"/>
              <a:t>Линейное растяжение – «как </a:t>
            </a:r>
            <a:r>
              <a:rPr lang="en-US" sz="2400" b="1" dirty="0" err="1"/>
              <a:t>AutoContrast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Photoshop</a:t>
            </a:r>
            <a:r>
              <a:rPr lang="ru-RU" sz="2400" dirty="0"/>
              <a:t>» </a:t>
            </a:r>
          </a:p>
        </p:txBody>
      </p:sp>
      <p:pic>
        <p:nvPicPr>
          <p:cNvPr id="36868" name="Picture 10" descr="D:\Archive\Aspiranturus\Lecture\2004\images\color\bra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057401"/>
            <a:ext cx="2781300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9" name="Picture 11" descr="D:\Archive\Aspiranturus\Lecture\2004\images\color\brat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057401"/>
            <a:ext cx="2781300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70" name="Line 12"/>
          <p:cNvSpPr>
            <a:spLocks noChangeShapeType="1"/>
          </p:cNvSpPr>
          <p:nvPr/>
        </p:nvSpPr>
        <p:spPr bwMode="auto">
          <a:xfrm>
            <a:off x="5562600" y="38100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8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325982" y="1123242"/>
            <a:ext cx="70828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dirty="0" smtClean="0"/>
              <a:t>НО линейная </a:t>
            </a:r>
            <a:r>
              <a:rPr lang="ru-RU" sz="2800" dirty="0"/>
              <a:t>коррекция помогает не всегда!</a:t>
            </a:r>
          </a:p>
        </p:txBody>
      </p: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5562600" y="39624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pic>
        <p:nvPicPr>
          <p:cNvPr id="37893" name="Picture 7" descr="D:\Archive\Aspiranturus\Lecture\2005\non-linear_sr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980" y="2152073"/>
            <a:ext cx="4033020" cy="3024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4" name="Picture 8" descr="D:\Archive\Aspiranturus\Lecture\2005\line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599" y="2152074"/>
            <a:ext cx="4039371" cy="3029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749309" y="5846619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Почему?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629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4937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Нелинейная коррекция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7924800" cy="240188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	</a:t>
            </a:r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4267200" y="3621088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38917" name="Text Box 10"/>
          <p:cNvSpPr txBox="1">
            <a:spLocks noChangeArrowheads="1"/>
          </p:cNvSpPr>
          <p:nvPr/>
        </p:nvSpPr>
        <p:spPr bwMode="auto">
          <a:xfrm>
            <a:off x="7026275" y="4800600"/>
            <a:ext cx="20975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График функции </a:t>
            </a:r>
            <a:r>
              <a:rPr lang="en-US" sz="1600" i="1" dirty="0">
                <a:latin typeface="Times New Roman" pitchFamily="18" charset="0"/>
              </a:rPr>
              <a:t>f </a:t>
            </a:r>
            <a:r>
              <a:rPr lang="en-US" sz="1600" i="1" baseline="30000" dirty="0">
                <a:latin typeface="Times New Roman" pitchFamily="18" charset="0"/>
              </a:rPr>
              <a:t>-1</a:t>
            </a:r>
            <a:r>
              <a:rPr lang="en-US" sz="1600" i="1" dirty="0">
                <a:latin typeface="Times New Roman" pitchFamily="18" charset="0"/>
              </a:rPr>
              <a:t>(y)</a:t>
            </a:r>
            <a:endParaRPr lang="ru-RU" sz="1600" i="1" dirty="0">
              <a:latin typeface="Times New Roman" pitchFamily="18" charset="0"/>
            </a:endParaRPr>
          </a:p>
        </p:txBody>
      </p:sp>
      <p:pic>
        <p:nvPicPr>
          <p:cNvPr id="38918" name="Picture 12" descr="D:\Archive\Aspiranturus\Lecture\2005\non-linear_sr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182688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13" descr="D:\Archive\Aspiranturus\Lecture\2005\non-linea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4154488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14" descr="D:\Archive\Aspiranturus\Lecture\2005\non-linear2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887538"/>
            <a:ext cx="28194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9144000" y="4343400"/>
            <a:ext cx="3048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charset="0"/>
                <a:cs typeface="Arial" charset="0"/>
              </a:rPr>
              <a:t>y</a:t>
            </a:r>
            <a:endParaRPr lang="ru-RU" sz="2000" dirty="0"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629400" y="1752600"/>
            <a:ext cx="3048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charset="0"/>
                <a:cs typeface="Arial" charset="0"/>
              </a:rPr>
              <a:t>x</a:t>
            </a:r>
            <a:endParaRPr lang="ru-RU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5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381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Нелинейная коррекция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2017714"/>
            <a:ext cx="7924800" cy="24018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smtClean="0"/>
              <a:t>	</a:t>
            </a:r>
          </a:p>
        </p:txBody>
      </p:sp>
      <p:sp>
        <p:nvSpPr>
          <p:cNvPr id="4102" name="Text Box 15"/>
          <p:cNvSpPr txBox="1">
            <a:spLocks noChangeArrowheads="1"/>
          </p:cNvSpPr>
          <p:nvPr/>
        </p:nvSpPr>
        <p:spPr bwMode="auto">
          <a:xfrm>
            <a:off x="1149926" y="1217705"/>
            <a:ext cx="937029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Нелинейная</a:t>
            </a:r>
            <a:r>
              <a:rPr lang="en-US" sz="2400" dirty="0"/>
              <a:t> </a:t>
            </a:r>
            <a:r>
              <a:rPr lang="ru-RU" sz="2400" dirty="0"/>
              <a:t>компенсация недостаточной контрастности</a:t>
            </a:r>
          </a:p>
          <a:p>
            <a:endParaRPr lang="ru-RU" sz="2400" dirty="0"/>
          </a:p>
          <a:p>
            <a:r>
              <a:rPr lang="ru-RU" sz="2400" dirty="0"/>
              <a:t>Часто применяемые функции:</a:t>
            </a:r>
          </a:p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ru-RU" sz="2400" b="1" dirty="0"/>
              <a:t>Гамма-коррекция</a:t>
            </a:r>
          </a:p>
          <a:p>
            <a:pPr lvl="1"/>
            <a:r>
              <a:rPr lang="ru-RU" sz="2400" dirty="0"/>
              <a:t> Изначальная цель – коррекция для правильного </a:t>
            </a:r>
            <a:br>
              <a:rPr lang="ru-RU" sz="2400" dirty="0"/>
            </a:br>
            <a:r>
              <a:rPr lang="ru-RU" sz="2400" dirty="0"/>
              <a:t>отображения на мониторе.</a:t>
            </a:r>
          </a:p>
          <a:p>
            <a:pPr>
              <a:buFontTx/>
              <a:buChar char="•"/>
            </a:pPr>
            <a:endParaRPr lang="ru-RU" sz="2400" dirty="0"/>
          </a:p>
          <a:p>
            <a:endParaRPr lang="en-US" sz="2400" dirty="0"/>
          </a:p>
          <a:p>
            <a:pPr>
              <a:buFontTx/>
              <a:buChar char="•"/>
            </a:pPr>
            <a:r>
              <a:rPr lang="ru-RU" sz="2400" dirty="0"/>
              <a:t> </a:t>
            </a:r>
            <a:r>
              <a:rPr lang="ru-RU" sz="2400" b="1" dirty="0"/>
              <a:t>Логарифмическая</a:t>
            </a:r>
          </a:p>
          <a:p>
            <a:pPr lvl="1"/>
            <a:r>
              <a:rPr lang="ru-RU" sz="2400" dirty="0"/>
              <a:t> Цель – сжатие динамического диапазона при визуализации данных </a:t>
            </a: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09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31410"/>
              </p:ext>
            </p:extLst>
          </p:nvPr>
        </p:nvGraphicFramePr>
        <p:xfrm>
          <a:off x="3576782" y="3535219"/>
          <a:ext cx="12017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3" imgW="571320" imgH="228600" progId="Equation.3">
                  <p:embed/>
                </p:oleObj>
              </mc:Choice>
              <mc:Fallback>
                <p:oleObj name="Equation" r:id="rId3" imgW="571320" imgH="228600" progId="Equation.3">
                  <p:embed/>
                  <p:pic>
                    <p:nvPicPr>
                      <p:cNvPr id="409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782" y="3535219"/>
                        <a:ext cx="1201738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866929"/>
              </p:ext>
            </p:extLst>
          </p:nvPr>
        </p:nvGraphicFramePr>
        <p:xfrm>
          <a:off x="3576782" y="5414963"/>
          <a:ext cx="208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409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782" y="5414963"/>
                        <a:ext cx="20828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33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098" y="111964"/>
            <a:ext cx="7700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Признаки объектов </a:t>
            </a:r>
            <a:endParaRPr lang="ru-RU" sz="4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951730" y="802424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1044135"/>
            <a:ext cx="8390650" cy="55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4756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Гамма-коррекция</a:t>
            </a:r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2939" y="3375336"/>
            <a:ext cx="1526914" cy="150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3578" y="3365810"/>
            <a:ext cx="1519431" cy="151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0" descr="D:\Archive\Aspiranturus\Lecture\2004\images\color\p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1" y="1098860"/>
            <a:ext cx="1839913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42" name="Picture 11" descr="D:\Archive\Aspiranturus\Lecture\2004\images\color\p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1" y="1098861"/>
            <a:ext cx="1613853" cy="210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43" name="Picture 12" descr="D:\Archive\Aspiranturus\Lecture\2004\images\color\p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7378" y="1144394"/>
            <a:ext cx="1555595" cy="20309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944" name="Text Box 13"/>
          <p:cNvSpPr txBox="1">
            <a:spLocks noChangeArrowheads="1"/>
          </p:cNvSpPr>
          <p:nvPr/>
        </p:nvSpPr>
        <p:spPr bwMode="auto">
          <a:xfrm>
            <a:off x="6680455" y="5180399"/>
            <a:ext cx="2208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Графики функции </a:t>
            </a:r>
            <a:r>
              <a:rPr lang="en-US" sz="1600" i="1" dirty="0">
                <a:latin typeface="Times New Roman" pitchFamily="18" charset="0"/>
              </a:rPr>
              <a:t>f </a:t>
            </a:r>
            <a:r>
              <a:rPr lang="en-US" sz="1600" i="1" baseline="30000" dirty="0">
                <a:latin typeface="Times New Roman" pitchFamily="18" charset="0"/>
              </a:rPr>
              <a:t>-1</a:t>
            </a:r>
            <a:r>
              <a:rPr lang="en-US" sz="1600" i="1" dirty="0">
                <a:latin typeface="Times New Roman" pitchFamily="18" charset="0"/>
              </a:rPr>
              <a:t>(y)</a:t>
            </a:r>
            <a:endParaRPr lang="ru-RU" sz="1600" i="1" dirty="0">
              <a:latin typeface="Times New Roman" pitchFamily="18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304677" y="3886201"/>
            <a:ext cx="3292732" cy="2809255"/>
            <a:chOff x="533400" y="3860490"/>
            <a:chExt cx="3292732" cy="2809255"/>
          </a:xfrm>
        </p:grpSpPr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587681" y="6331191"/>
              <a:ext cx="32384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600" dirty="0"/>
                <a:t>Инструмент «Кривые» в </a:t>
              </a:r>
              <a:r>
                <a:rPr lang="en-US" sz="1600" dirty="0"/>
                <a:t>Photoshop</a:t>
              </a:r>
              <a:endParaRPr lang="ru-RU" sz="1600" i="1" dirty="0">
                <a:latin typeface="Times New Roman" pitchFamily="18" charset="0"/>
              </a:endParaRPr>
            </a:p>
          </p:txBody>
        </p:sp>
        <p:pic>
          <p:nvPicPr>
            <p:cNvPr id="15" name="Picture 17" descr="D:\Archive\Aspiranturus\Lecture\New\high_corr.tif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33400" y="3860490"/>
              <a:ext cx="2505075" cy="244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996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163" y="1438565"/>
            <a:ext cx="10033000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lnSpc>
                <a:spcPct val="130000"/>
              </a:lnSpc>
            </a:pPr>
            <a:r>
              <a:rPr lang="ru-RU" sz="2400" i="1" dirty="0"/>
              <a:t>Нормализация гистограммы</a:t>
            </a:r>
            <a:r>
              <a:rPr lang="ru-RU" sz="2400" dirty="0"/>
              <a:t> в отличие от линейной коррекции обеспечивает растяжку </a:t>
            </a:r>
            <a:r>
              <a:rPr lang="ru-RU" sz="2400" b="1" dirty="0">
                <a:solidFill>
                  <a:srgbClr val="C00000"/>
                </a:solidFill>
              </a:rPr>
              <a:t>не всего диапазона изменения интенсивностей, а только его наиболее информативной части. </a:t>
            </a:r>
            <a:r>
              <a:rPr lang="ru-RU" sz="2400" dirty="0"/>
              <a:t>Под информативной частью понимается набор пиков гистограммы, т.е. интенсивности, которые чаще остальных встречаются на изображении. </a:t>
            </a:r>
            <a:endParaRPr lang="en-US" sz="2400" dirty="0"/>
          </a:p>
          <a:p>
            <a:pPr marL="360000">
              <a:lnSpc>
                <a:spcPct val="130000"/>
              </a:lnSpc>
            </a:pPr>
            <a:r>
              <a:rPr lang="ru-RU" sz="2400" dirty="0" err="1"/>
              <a:t>Бины</a:t>
            </a:r>
            <a:r>
              <a:rPr lang="ru-RU" sz="2400" dirty="0"/>
              <a:t>, соответствующие редко встречающимся интенсивностям, в процессе нормализации отбрасываются, далее выполняется обычная линейная растяжка получившейся гистограммы.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57036" y="348673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ru-RU" sz="3200" dirty="0"/>
              <a:t>Нормализация гистограммы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33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9" y="1316183"/>
            <a:ext cx="9814585" cy="512156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 bwMode="auto">
          <a:xfrm>
            <a:off x="4354946" y="3562927"/>
            <a:ext cx="0" cy="2286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 bwMode="auto">
          <a:xfrm>
            <a:off x="1768764" y="3562927"/>
            <a:ext cx="0" cy="2286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57036" y="348673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ru-RU" sz="3200" dirty="0"/>
              <a:t>Нормализация гистограммы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41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598" y="1045496"/>
            <a:ext cx="299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/>
            <a:r>
              <a:rPr lang="ru-RU" sz="2400" dirty="0"/>
              <a:t>Цель выравнивания состоит в том, чтобы все уровни яркости имели бы одинаковую частоту, а гистограмма соответствовала равномерному закону распределения.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31718" y="164114"/>
            <a:ext cx="9174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3</a:t>
            </a:r>
            <a:r>
              <a:rPr lang="en-US" sz="3600" dirty="0"/>
              <a:t>. </a:t>
            </a:r>
            <a:r>
              <a:rPr lang="ru-RU" sz="3600" dirty="0"/>
              <a:t>Выравнивание гистограммы (</a:t>
            </a:r>
            <a:r>
              <a:rPr lang="ru-RU" sz="3600" dirty="0" err="1"/>
              <a:t>эквалазия</a:t>
            </a:r>
            <a:r>
              <a:rPr lang="ru-RU" sz="3600" dirty="0"/>
              <a:t>)</a:t>
            </a:r>
          </a:p>
          <a:p>
            <a:endParaRPr lang="en-US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5523"/>
          <a:stretch/>
        </p:blipFill>
        <p:spPr>
          <a:xfrm>
            <a:off x="4124036" y="908464"/>
            <a:ext cx="6525491" cy="58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428" t="7163" r="6878"/>
          <a:stretch/>
        </p:blipFill>
        <p:spPr>
          <a:xfrm>
            <a:off x="1653731" y="1498599"/>
            <a:ext cx="9381517" cy="3507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8844" y="788003"/>
            <a:ext cx="7391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Лаба Трошко Валерии: Нормализация гистограммы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25150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496743"/>
            <a:ext cx="6559345" cy="31054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3351934"/>
            <a:ext cx="6604000" cy="3085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5418" y="637309"/>
            <a:ext cx="350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Фото содержимого рюкзака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81381" y="5338619"/>
            <a:ext cx="252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Обработанное изображение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232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109" y="1205345"/>
            <a:ext cx="9617363" cy="838200"/>
          </a:xfrm>
        </p:spPr>
        <p:txBody>
          <a:bodyPr>
            <a:noAutofit/>
          </a:bodyPr>
          <a:lstStyle/>
          <a:p>
            <a:r>
              <a:rPr lang="ru-RU" sz="2800" u="sng" dirty="0">
                <a:latin typeface="+mn-lt"/>
              </a:rPr>
              <a:t>Идея</a:t>
            </a:r>
            <a:r>
              <a:rPr lang="ru-RU" sz="2800" dirty="0">
                <a:latin typeface="+mn-lt"/>
              </a:rPr>
              <a:t> – растянуть интенсивности по каждому из каналов на весь диапазон</a:t>
            </a:r>
            <a:endParaRPr lang="ru-RU" sz="2800" dirty="0" smtClean="0">
              <a:latin typeface="+mn-lt"/>
            </a:endParaRPr>
          </a:p>
        </p:txBody>
      </p:sp>
      <p:pic>
        <p:nvPicPr>
          <p:cNvPr id="45061" name="Picture 7" descr="D:\Archive\Aspiranturus\Lecture\2004\images\color\c2all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909" y="2479214"/>
            <a:ext cx="4507346" cy="3380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067" name="Picture 16" descr="D:\Archive\Aspiranturus\Lecture\2004\images\color\c2all.jpe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5999" y="2479214"/>
            <a:ext cx="4507347" cy="3380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58273" y="397308"/>
            <a:ext cx="10515600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+mn-lt"/>
              </a:rPr>
              <a:t>Цветовая коррекция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424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6835" y="4237556"/>
            <a:ext cx="10649527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err="1"/>
              <a:t>Примение</a:t>
            </a:r>
            <a:r>
              <a:rPr lang="ru-RU" sz="2400" dirty="0"/>
              <a:t> </a:t>
            </a:r>
            <a:r>
              <a:rPr lang="ru-RU" sz="2400" dirty="0" err="1"/>
              <a:t>эквалазии</a:t>
            </a:r>
            <a:r>
              <a:rPr lang="ru-RU" sz="2400" dirty="0"/>
              <a:t> к трем каналам </a:t>
            </a:r>
            <a:r>
              <a:rPr lang="en-US" sz="2400" b="1" dirty="0"/>
              <a:t>RGB</a:t>
            </a:r>
            <a:r>
              <a:rPr lang="ru-RU" sz="2400" dirty="0"/>
              <a:t> как правило приводит к не лучшим результатам. Цвета получаются холодными и неестественными. </a:t>
            </a:r>
            <a:r>
              <a:rPr lang="ru-RU" sz="2400" dirty="0" err="1"/>
              <a:t>Эквалазия</a:t>
            </a:r>
            <a:r>
              <a:rPr lang="ru-RU" sz="2400" dirty="0"/>
              <a:t> по интенсивности в модели </a:t>
            </a:r>
            <a:r>
              <a:rPr lang="en-US" sz="2400" b="1" dirty="0"/>
              <a:t>HSL</a:t>
            </a:r>
            <a:r>
              <a:rPr lang="ru-RU" sz="2400" b="1" dirty="0"/>
              <a:t> </a:t>
            </a:r>
            <a:r>
              <a:rPr lang="ru-RU" sz="2400" dirty="0"/>
              <a:t>приводит к лучшим результатам.</a:t>
            </a:r>
          </a:p>
          <a:p>
            <a:pPr marL="0" indent="0">
              <a:buNone/>
            </a:pPr>
            <a:r>
              <a:rPr lang="ru-RU" b="1" dirty="0"/>
              <a:t>H</a:t>
            </a:r>
            <a:r>
              <a:rPr lang="en-US" b="1" dirty="0"/>
              <a:t>SI </a:t>
            </a:r>
            <a:r>
              <a:rPr lang="ru-RU" b="1" dirty="0"/>
              <a:t>или </a:t>
            </a:r>
            <a:r>
              <a:rPr lang="en-US" b="1" dirty="0"/>
              <a:t>HSL</a:t>
            </a:r>
            <a:r>
              <a:rPr lang="ru-RU" sz="2000" dirty="0"/>
              <a:t> </a:t>
            </a:r>
            <a:r>
              <a:rPr lang="ru-RU" sz="2400" dirty="0"/>
              <a:t>(от англ. </a:t>
            </a:r>
            <a:r>
              <a:rPr lang="ru-RU" sz="2400" dirty="0" err="1"/>
              <a:t>hue</a:t>
            </a:r>
            <a:r>
              <a:rPr lang="ru-RU" sz="2400" dirty="0"/>
              <a:t>, </a:t>
            </a:r>
            <a:r>
              <a:rPr lang="ru-RU" sz="2400" dirty="0" err="1"/>
              <a:t>saturation</a:t>
            </a:r>
            <a:r>
              <a:rPr lang="ru-RU" sz="2400" dirty="0"/>
              <a:t>, </a:t>
            </a:r>
            <a:r>
              <a:rPr lang="ru-RU" sz="2400" dirty="0" err="1"/>
              <a:t>lightness</a:t>
            </a:r>
            <a:r>
              <a:rPr lang="ru-RU" sz="2400" dirty="0"/>
              <a:t> (</a:t>
            </a:r>
            <a:r>
              <a:rPr lang="ru-RU" sz="2400" dirty="0" err="1"/>
              <a:t>intensity</a:t>
            </a:r>
            <a:r>
              <a:rPr lang="ru-RU" sz="2400" dirty="0"/>
              <a:t>)) — цветовая модель, в которой цветовыми</a:t>
            </a:r>
            <a:r>
              <a:rPr lang="en-US" sz="2400" dirty="0"/>
              <a:t> </a:t>
            </a:r>
            <a:r>
              <a:rPr lang="ru-RU" sz="2400" dirty="0"/>
              <a:t>координатами</a:t>
            </a:r>
            <a:r>
              <a:rPr lang="en-US" sz="2400" dirty="0"/>
              <a:t> </a:t>
            </a:r>
            <a:r>
              <a:rPr lang="ru-RU" sz="2400" dirty="0"/>
              <a:t>являются тон,</a:t>
            </a:r>
            <a:r>
              <a:rPr lang="en-US" sz="2400" dirty="0"/>
              <a:t> </a:t>
            </a:r>
            <a:r>
              <a:rPr lang="ru-RU" sz="2400" dirty="0"/>
              <a:t>насыщенность</a:t>
            </a:r>
            <a:r>
              <a:rPr lang="en-US" sz="2400" dirty="0"/>
              <a:t> </a:t>
            </a:r>
            <a:r>
              <a:rPr lang="ru-RU" sz="2400" dirty="0"/>
              <a:t>и</a:t>
            </a:r>
            <a:r>
              <a:rPr lang="en-US" sz="2400" dirty="0"/>
              <a:t> </a:t>
            </a:r>
            <a:r>
              <a:rPr lang="ru-RU" sz="2400" dirty="0"/>
              <a:t>светлота</a:t>
            </a:r>
            <a:r>
              <a:rPr lang="en-US" sz="2400" dirty="0"/>
              <a:t>(</a:t>
            </a:r>
            <a:r>
              <a:rPr lang="ru-RU" sz="2400" dirty="0" err="1"/>
              <a:t>итенсивность</a:t>
            </a:r>
            <a:r>
              <a:rPr lang="ru-RU" sz="2400" dirty="0"/>
              <a:t>). </a:t>
            </a:r>
          </a:p>
          <a:p>
            <a:pPr marL="0" indent="0">
              <a:buNone/>
            </a:pPr>
            <a:endParaRPr lang="ru-RU" sz="2400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307408" y="508000"/>
            <a:ext cx="9476509" cy="3420847"/>
            <a:chOff x="49696" y="3336014"/>
            <a:chExt cx="9094304" cy="2942866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96" y="3954780"/>
              <a:ext cx="9094304" cy="2324100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6" y="3336014"/>
              <a:ext cx="8864765" cy="61876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387080" y="6505935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https://habr.com/ru/post/244507/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6917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8381" y="5695"/>
            <a:ext cx="770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Метрическая информация</a:t>
            </a:r>
            <a:endParaRPr lang="ru-RU" sz="36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386596" y="117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09927" y="1455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75233" y="1594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864645" y="541167"/>
            <a:ext cx="9442580" cy="18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4" y="783771"/>
            <a:ext cx="7382654" cy="607796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32" y="1974172"/>
            <a:ext cx="3765097" cy="4487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4948" y="783771"/>
            <a:ext cx="344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Arial Narrow" panose="020B0606020202030204" pitchFamily="34" charset="0"/>
              </a:rPr>
              <a:t>Создание 3</a:t>
            </a:r>
            <a:r>
              <a:rPr lang="en-US" sz="2400" dirty="0" smtClean="0">
                <a:latin typeface="Arial Narrow" panose="020B0606020202030204" pitchFamily="34" charset="0"/>
              </a:rPr>
              <a:t>D</a:t>
            </a:r>
            <a:r>
              <a:rPr lang="ru-RU" sz="2400" dirty="0" smtClean="0">
                <a:latin typeface="Arial Narrow" panose="020B0606020202030204" pitchFamily="34" charset="0"/>
              </a:rPr>
              <a:t> модели по снимкам</a:t>
            </a:r>
            <a:endParaRPr lang="ru-RU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1339</Words>
  <Application>Microsoft Office PowerPoint</Application>
  <PresentationFormat>Широкоэкранный</PresentationFormat>
  <Paragraphs>201</Paragraphs>
  <Slides>87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87</vt:i4>
      </vt:variant>
    </vt:vector>
  </HeadingPairs>
  <TitlesOfParts>
    <vt:vector size="96" baseType="lpstr">
      <vt:lpstr>Arial</vt:lpstr>
      <vt:lpstr>Arial Narrow</vt:lpstr>
      <vt:lpstr>Calibri</vt:lpstr>
      <vt:lpstr>Calibri Light</vt:lpstr>
      <vt:lpstr>Times New Roman</vt:lpstr>
      <vt:lpstr>Wingdings</vt:lpstr>
      <vt:lpstr>Тема Office</vt:lpstr>
      <vt:lpstr>Уравнение</vt:lpstr>
      <vt:lpstr>Equation</vt:lpstr>
      <vt:lpstr>Введение в компьютерное зрение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изображений</vt:lpstr>
      <vt:lpstr>Обработка изображений</vt:lpstr>
      <vt:lpstr>Обработка изображений</vt:lpstr>
      <vt:lpstr>Цифровое изображение</vt:lpstr>
      <vt:lpstr>Что такое гистограмма изображения? </vt:lpstr>
      <vt:lpstr>Презентация PowerPoint</vt:lpstr>
      <vt:lpstr>Презентация PowerPoint</vt:lpstr>
      <vt:lpstr>Изменение контраста изображения </vt:lpstr>
      <vt:lpstr>1. Линейная коррекция</vt:lpstr>
      <vt:lpstr>Линейная коррекция</vt:lpstr>
      <vt:lpstr>Презентация PowerPoint</vt:lpstr>
      <vt:lpstr>Нелинейная коррекция</vt:lpstr>
      <vt:lpstr>Нелинейная коррекция</vt:lpstr>
      <vt:lpstr>Гамма-коррекция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Идея – растянуть интенсивности по каждому из каналов на весь диапазон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</dc:creator>
  <cp:lastModifiedBy>Irina</cp:lastModifiedBy>
  <cp:revision>133</cp:revision>
  <dcterms:created xsi:type="dcterms:W3CDTF">2017-11-17T18:24:45Z</dcterms:created>
  <dcterms:modified xsi:type="dcterms:W3CDTF">2023-09-02T06:14:34Z</dcterms:modified>
</cp:coreProperties>
</file>